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8" r:id="rId3"/>
    <p:sldId id="268" r:id="rId4"/>
    <p:sldId id="269" r:id="rId5"/>
    <p:sldId id="259" r:id="rId6"/>
    <p:sldId id="267" r:id="rId7"/>
    <p:sldId id="262" r:id="rId8"/>
    <p:sldId id="276" r:id="rId9"/>
    <p:sldId id="278" r:id="rId10"/>
    <p:sldId id="264" r:id="rId11"/>
    <p:sldId id="263" r:id="rId12"/>
    <p:sldId id="265" r:id="rId13"/>
    <p:sldId id="277" r:id="rId14"/>
    <p:sldId id="275" r:id="rId15"/>
    <p:sldId id="274" r:id="rId16"/>
    <p:sldId id="27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Sheet1!$A$11</c:f>
              <c:strCache>
                <c:ptCount val="1"/>
                <c:pt idx="0">
                  <c:v>BEmONC facilities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Pt>
            <c:idx val="3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B13A-4B3C-991A-6FC82432283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Sheet1!$B$10:$E$10</c:f>
              <c:strCache>
                <c:ptCount val="4"/>
                <c:pt idx="0">
                  <c:v>2009</c:v>
                </c:pt>
                <c:pt idx="1">
                  <c:v>2015</c:v>
                </c:pt>
                <c:pt idx="2">
                  <c:v>2020</c:v>
                </c:pt>
                <c:pt idx="3">
                  <c:v>Target for 2025</c:v>
                </c:pt>
              </c:strCache>
            </c:strRef>
          </c:cat>
          <c:val>
            <c:numRef>
              <c:f>Sheet1!$B$11:$E$11</c:f>
              <c:numCache>
                <c:formatCode>General</c:formatCode>
                <c:ptCount val="4"/>
                <c:pt idx="0">
                  <c:v>19</c:v>
                </c:pt>
                <c:pt idx="1">
                  <c:v>28</c:v>
                </c:pt>
                <c:pt idx="2">
                  <c:v>45</c:v>
                </c:pt>
                <c:pt idx="3">
                  <c:v>133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13A-4B3C-991A-6FC8243228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3028224"/>
        <c:axId val="182938432"/>
      </c:barChart>
      <c:catAx>
        <c:axId val="1830282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el-GR"/>
          </a:p>
        </c:txPr>
        <c:crossAx val="182938432"/>
        <c:crosses val="autoZero"/>
        <c:auto val="1"/>
        <c:lblAlgn val="ctr"/>
        <c:lblOffset val="100"/>
        <c:noMultiLvlLbl val="0"/>
      </c:catAx>
      <c:valAx>
        <c:axId val="182938432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8302822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B27E92-61B3-4E27-8E27-79902DFE9469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92C4E3-CE00-4963-AFF3-0CB3BE89C0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137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17F59-4E6C-4B95-8FAF-ADB4250D68E9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2ECDF-5C41-4FC7-BAC3-F6A64D771C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764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17F59-4E6C-4B95-8FAF-ADB4250D68E9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2ECDF-5C41-4FC7-BAC3-F6A64D771C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83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17F59-4E6C-4B95-8FAF-ADB4250D68E9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2ECDF-5C41-4FC7-BAC3-F6A64D771C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6479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17F59-4E6C-4B95-8FAF-ADB4250D68E9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2ECDF-5C41-4FC7-BAC3-F6A64D771C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540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17F59-4E6C-4B95-8FAF-ADB4250D68E9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2ECDF-5C41-4FC7-BAC3-F6A64D771C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9873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17F59-4E6C-4B95-8FAF-ADB4250D68E9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2ECDF-5C41-4FC7-BAC3-F6A64D771C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17F59-4E6C-4B95-8FAF-ADB4250D68E9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2ECDF-5C41-4FC7-BAC3-F6A64D771C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416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17F59-4E6C-4B95-8FAF-ADB4250D68E9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2ECDF-5C41-4FC7-BAC3-F6A64D771C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755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17F59-4E6C-4B95-8FAF-ADB4250D68E9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2ECDF-5C41-4FC7-BAC3-F6A64D771C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942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17F59-4E6C-4B95-8FAF-ADB4250D68E9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2ECDF-5C41-4FC7-BAC3-F6A64D771C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243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17F59-4E6C-4B95-8FAF-ADB4250D68E9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2ECDF-5C41-4FC7-BAC3-F6A64D771C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213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317F59-4E6C-4B95-8FAF-ADB4250D68E9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32ECDF-5C41-4FC7-BAC3-F6A64D771C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195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1">
            <a:extLst>
              <a:ext uri="{FF2B5EF4-FFF2-40B4-BE49-F238E27FC236}">
                <a16:creationId xmlns:a16="http://schemas.microsoft.com/office/drawing/2014/main" id="{A4E37431-20F0-4DD6-84A9-ED2B644943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3">
            <a:extLst>
              <a:ext uri="{FF2B5EF4-FFF2-40B4-BE49-F238E27FC236}">
                <a16:creationId xmlns:a16="http://schemas.microsoft.com/office/drawing/2014/main" id="{0AE98B72-66C6-4AB4-AF0D-BA830DE863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638515" y="639280"/>
            <a:ext cx="6858000" cy="5579440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07EAFC6-733F-403D-BB4D-05A3A28742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393206" y="395206"/>
            <a:ext cx="6346209" cy="557608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7A36730-4CB0-4F61-AD11-A44C976583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1528907" y="2818967"/>
            <a:ext cx="2501979" cy="5576080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69C79E1-F916-4929-A4F3-DE763D4BFA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425002" y="852793"/>
            <a:ext cx="6858001" cy="5152412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11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767334AB-16BD-4EC7-8C6B-4B51716009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818753" y="1128497"/>
            <a:ext cx="4318303" cy="4318303"/>
          </a:xfrm>
          <a:prstGeom prst="ellipse">
            <a:avLst/>
          </a:prstGeom>
          <a:gradFill>
            <a:gsLst>
              <a:gs pos="39000">
                <a:schemeClr val="accent1"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1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Εικόνα 6" descr="Εικόνα που περιέχει κείμενο, πινακίδα/σήμα&#10;&#10;Περιγραφή που δημιουργήθηκε αυτόματα">
            <a:extLst>
              <a:ext uri="{FF2B5EF4-FFF2-40B4-BE49-F238E27FC236}">
                <a16:creationId xmlns:a16="http://schemas.microsoft.com/office/drawing/2014/main" id="{0275B220-E245-8DB2-8571-323787FF2A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84188"/>
            <a:ext cx="5607050" cy="1270000"/>
          </a:xfrm>
          <a:prstGeom prst="rect">
            <a:avLst/>
          </a:prstGeom>
        </p:spPr>
      </p:pic>
      <p:pic>
        <p:nvPicPr>
          <p:cNvPr id="5" name="Εικόνα 4" descr="Εικόνα που περιέχει κείμενο, διανυσματικά γραφικά, clipart&#10;&#10;Περιγραφή που δημιουργήθηκε αυτόματα">
            <a:extLst>
              <a:ext uri="{FF2B5EF4-FFF2-40B4-BE49-F238E27FC236}">
                <a16:creationId xmlns:a16="http://schemas.microsoft.com/office/drawing/2014/main" id="{7804084B-DD4B-856D-D0E5-916DB235D4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25625"/>
            <a:ext cx="5607050" cy="4500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60042" y="891652"/>
            <a:ext cx="4412021" cy="3030724"/>
          </a:xfrm>
        </p:spPr>
        <p:txBody>
          <a:bodyPr anchor="b">
            <a:normAutofit/>
          </a:bodyPr>
          <a:lstStyle/>
          <a:p>
            <a:pPr algn="r"/>
            <a:r>
              <a:rPr lang="km-KH" sz="400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តួនាទីនិងភារកិច្ចរបស់ឆ្មប</a:t>
            </a:r>
            <a:br>
              <a:rPr lang="km-KH" sz="400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</a:br>
            <a:r>
              <a:rPr lang="km-KH" sz="400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ក្នុងប្រទេសកម្ពុជា</a:t>
            </a:r>
            <a:endParaRPr lang="en-US" sz="4000">
              <a:solidFill>
                <a:srgbClr val="FFFFFF"/>
              </a:solidFill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5790" y="4745317"/>
            <a:ext cx="4582225" cy="1580871"/>
          </a:xfrm>
        </p:spPr>
        <p:txBody>
          <a:bodyPr>
            <a:normAutofit lnSpcReduction="10000"/>
          </a:bodyPr>
          <a:lstStyle/>
          <a:p>
            <a:pPr algn="r"/>
            <a:r>
              <a:rPr lang="km-KH" b="1" dirty="0">
                <a:solidFill>
                  <a:srgbClr val="FFFFFF"/>
                </a:solidFill>
              </a:rPr>
              <a:t>លោកស្រី ឆាយ ស្វែងជាអាទិ៍ </a:t>
            </a:r>
            <a:r>
              <a:rPr lang="en-US" b="1" dirty="0">
                <a:solidFill>
                  <a:srgbClr val="FFFFFF"/>
                </a:solidFill>
              </a:rPr>
              <a:t>  BM</a:t>
            </a:r>
            <a:endParaRPr lang="km-KH" b="1" dirty="0">
              <a:solidFill>
                <a:srgbClr val="FFFFFF"/>
              </a:solidFill>
            </a:endParaRPr>
          </a:p>
          <a:p>
            <a:pPr algn="r"/>
            <a:r>
              <a:rPr lang="km-KH" b="1" dirty="0">
                <a:solidFill>
                  <a:srgbClr val="FFFFFF"/>
                </a:solidFill>
              </a:rPr>
              <a:t>ប្រធានថែទាំនៃមជ្ឈមណ្ឌលជាតិគាំពារមាតានិងទារក</a:t>
            </a:r>
          </a:p>
          <a:p>
            <a:pPr algn="r"/>
            <a:r>
              <a:rPr lang="km-KH" b="1" dirty="0">
                <a:solidFill>
                  <a:srgbClr val="FFFFFF"/>
                </a:solidFill>
              </a:rPr>
              <a:t>និងជាប្រធានសមាគមឆ្មបកម្ពុជា</a:t>
            </a:r>
            <a:endParaRPr lang="en-US" b="1" dirty="0">
              <a:solidFill>
                <a:srgbClr val="FFFFFF"/>
              </a:solidFill>
            </a:endParaRPr>
          </a:p>
          <a:p>
            <a:pPr algn="r"/>
            <a:r>
              <a:rPr lang="en-GB" sz="1100" dirty="0">
                <a:solidFill>
                  <a:schemeClr val="bg2">
                    <a:lumMod val="9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PROJECT NUMBER:  598946-EPP-1-2018-1-VN-EPPKA2-CBHE-JP</a:t>
            </a:r>
            <a:endParaRPr lang="el-GR" sz="1100" dirty="0">
              <a:solidFill>
                <a:schemeClr val="bg2">
                  <a:lumMod val="9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/>
            <a:endParaRPr lang="en-US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5961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m-KH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ថែទាំផ្ទៃពោះមុនសម្រាល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59874" y="1690688"/>
            <a:ext cx="3435531" cy="472278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7555" y="1657870"/>
            <a:ext cx="3566704" cy="4755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7514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m-KH" sz="4000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ថែទាំពេលឈឺពោះសម្រាល</a:t>
            </a:r>
            <a:endParaRPr lang="en-US" sz="4000" dirty="0"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838687"/>
            <a:ext cx="5588190" cy="43513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3145" y="980266"/>
            <a:ext cx="4245964" cy="5485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8116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m-KH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ជួយស្ត្រីពេលបំបៅកូន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4216" y="1917065"/>
            <a:ext cx="5801784" cy="43513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8682" y="1917065"/>
            <a:ext cx="5540067" cy="415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1604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23533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km-KH" dirty="0">
                <a:latin typeface="Kh Battambang" panose="02000500000000020004" pitchFamily="2" charset="0"/>
                <a:cs typeface="Kh Battambang" panose="02000500000000020004" pitchFamily="2" charset="0"/>
              </a:rPr>
              <a:t>ពិគ្រោះពិភាក្សា</a:t>
            </a:r>
            <a:br>
              <a:rPr lang="km-KH" dirty="0">
                <a:latin typeface="Kh Battambang" panose="02000500000000020004" pitchFamily="2" charset="0"/>
                <a:cs typeface="Kh Battambang" panose="02000500000000020004" pitchFamily="2" charset="0"/>
              </a:rPr>
            </a:br>
            <a:r>
              <a:rPr lang="km-KH" dirty="0">
                <a:latin typeface="Kh Battambang" panose="02000500000000020004" pitchFamily="2" charset="0"/>
                <a:cs typeface="Kh Battambang" panose="02000500000000020004" pitchFamily="2" charset="0"/>
              </a:rPr>
              <a:t>ពីការរំលូតកូន</a:t>
            </a:r>
            <a:endParaRPr lang="en-US" dirty="0">
              <a:latin typeface="Kh Battambang" panose="02000500000000020004" pitchFamily="2" charset="0"/>
              <a:cs typeface="Kh Battambang" panose="02000500000000020004" pitchFamily="2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99611" y="365125"/>
            <a:ext cx="4676502" cy="6235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0543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3868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accent2"/>
                </a:solidFill>
              </a:rPr>
              <a:t>3. </a:t>
            </a:r>
            <a:r>
              <a:rPr lang="en-US" b="1" dirty="0" err="1">
                <a:solidFill>
                  <a:schemeClr val="accent2"/>
                </a:solidFill>
              </a:rPr>
              <a:t>BEmONC</a:t>
            </a:r>
            <a:r>
              <a:rPr lang="en-US" b="1" dirty="0">
                <a:solidFill>
                  <a:schemeClr val="accent2"/>
                </a:solidFill>
              </a:rPr>
              <a:t> Signal Functions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29431"/>
            <a:ext cx="10515600" cy="4984432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11200" b="1" dirty="0"/>
              <a:t>1. Antibiotics IM and IV</a:t>
            </a:r>
          </a:p>
          <a:p>
            <a:pPr marL="0" indent="0" fontAlgn="t">
              <a:lnSpc>
                <a:spcPct val="150000"/>
              </a:lnSpc>
              <a:buNone/>
            </a:pPr>
            <a:r>
              <a:rPr lang="en-US" sz="11200" b="1" dirty="0"/>
              <a:t>2. </a:t>
            </a:r>
            <a:r>
              <a:rPr lang="en-US" sz="11200" b="1" dirty="0" err="1"/>
              <a:t>Oxytocine</a:t>
            </a:r>
            <a:r>
              <a:rPr lang="en-US" sz="11200" b="1" dirty="0"/>
              <a:t>  IM and IV</a:t>
            </a:r>
            <a:endParaRPr lang="en-US" sz="11200" dirty="0"/>
          </a:p>
          <a:p>
            <a:pPr marL="0" indent="0" fontAlgn="t">
              <a:lnSpc>
                <a:spcPct val="150000"/>
              </a:lnSpc>
              <a:buNone/>
            </a:pPr>
            <a:r>
              <a:rPr lang="en-US" sz="11200" b="1" dirty="0"/>
              <a:t>3. Anticonvulsants    IM and IV (MgSO4)</a:t>
            </a:r>
            <a:endParaRPr lang="en-US" sz="11200" dirty="0"/>
          </a:p>
          <a:p>
            <a:pPr marL="0" indent="0" fontAlgn="t">
              <a:lnSpc>
                <a:spcPct val="150000"/>
              </a:lnSpc>
              <a:buNone/>
            </a:pPr>
            <a:r>
              <a:rPr lang="en-US" sz="11200" b="1" dirty="0"/>
              <a:t>4. Manual removal of Placenta</a:t>
            </a:r>
            <a:endParaRPr lang="en-US" sz="11200" dirty="0"/>
          </a:p>
          <a:p>
            <a:pPr marL="0" indent="0" fontAlgn="t">
              <a:lnSpc>
                <a:spcPct val="150000"/>
              </a:lnSpc>
              <a:buNone/>
            </a:pPr>
            <a:r>
              <a:rPr lang="en-US" sz="11200" b="1" dirty="0"/>
              <a:t>5. Manual Vacuum Aspiration, for Post Abortion Care(MVA)</a:t>
            </a:r>
            <a:endParaRPr lang="en-US" sz="11200" dirty="0"/>
          </a:p>
          <a:p>
            <a:pPr marL="0" indent="0" fontAlgn="t">
              <a:lnSpc>
                <a:spcPct val="150000"/>
              </a:lnSpc>
              <a:buNone/>
            </a:pPr>
            <a:r>
              <a:rPr lang="en-US" sz="11200" b="1" dirty="0"/>
              <a:t>6. Assisted vaginal delivery by Vacuum extraction (MVE)</a:t>
            </a:r>
            <a:endParaRPr lang="en-US" sz="11200" dirty="0"/>
          </a:p>
          <a:p>
            <a:pPr marL="0" indent="0" fontAlgn="t">
              <a:lnSpc>
                <a:spcPct val="150000"/>
              </a:lnSpc>
              <a:buNone/>
            </a:pPr>
            <a:r>
              <a:rPr lang="en-US" sz="11200" b="1" dirty="0"/>
              <a:t>7. Newborn Resuscitation with mask and bag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79938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err="1"/>
              <a:t>BEmONC</a:t>
            </a:r>
            <a:r>
              <a:rPr lang="en-US" b="1" dirty="0"/>
              <a:t> Facilities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981200" y="1600201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783362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85555" y="261257"/>
            <a:ext cx="79160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rgbClr val="0070C0"/>
                </a:solidFill>
              </a:rPr>
              <a:t>Thank you for your attention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13373"/>
          <a:stretch/>
        </p:blipFill>
        <p:spPr>
          <a:xfrm>
            <a:off x="1750805" y="1227907"/>
            <a:ext cx="8385592" cy="5448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534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m-KH" dirty="0">
                <a:solidFill>
                  <a:srgbClr val="7030A0"/>
                </a:solidFill>
                <a:latin typeface="Khmer Muol" panose="02000500000000020004" pitchFamily="2" charset="0"/>
                <a:cs typeface="Khmer Muol" panose="02000500000000020004" pitchFamily="2" charset="0"/>
              </a:rPr>
              <a:t>មាតិកា</a:t>
            </a:r>
            <a:r>
              <a:rPr lang="en-US">
                <a:solidFill>
                  <a:srgbClr val="7030A0"/>
                </a:solidFill>
                <a:latin typeface="Khmer Muol" panose="02000500000000020004" pitchFamily="2" charset="0"/>
                <a:cs typeface="Khmer Muol" panose="02000500000000020004" pitchFamily="2" charset="0"/>
              </a:rPr>
              <a:t>(Content)</a:t>
            </a:r>
            <a:endParaRPr lang="en-US" dirty="0">
              <a:solidFill>
                <a:srgbClr val="7030A0"/>
              </a:solidFill>
              <a:latin typeface="Khmer Muol" panose="02000500000000020004" pitchFamily="2" charset="0"/>
              <a:cs typeface="Khmer Muol" panose="02000500000000020004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km-KH" dirty="0">
                <a:latin typeface="Kh Battambang" panose="02000500000000020004" pitchFamily="2" charset="0"/>
                <a:cs typeface="Kh Battambang" panose="02000500000000020004" pitchFamily="2" charset="0"/>
              </a:rPr>
              <a:t>របាយការណ៍មរណៈភាពមាតានិងទារកក្នុងប្រទេសកម្ពុជា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km-KH" dirty="0">
                <a:latin typeface="Kh Battambang" panose="02000500000000020004" pitchFamily="2" charset="0"/>
                <a:cs typeface="Kh Battambang" panose="02000500000000020004" pitchFamily="2" charset="0"/>
              </a:rPr>
              <a:t>តួនាទីនិងភារកិច្ចរបស់ឆ្មប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km-KH" dirty="0">
                <a:latin typeface="Kh Battambang" panose="02000500000000020004" pitchFamily="2" charset="0"/>
                <a:cs typeface="Kh Battambang" panose="02000500000000020004" pitchFamily="2" charset="0"/>
              </a:rPr>
              <a:t>មុខងារសញ្ញានៃការអនុវត្តផ្នែកសម្ភព</a:t>
            </a:r>
            <a:r>
              <a:rPr lang="en-US" dirty="0">
                <a:latin typeface="Khmer OS" panose="02000500000000020004" pitchFamily="2" charset="0"/>
                <a:cs typeface="Khmer OS" panose="02000500000000020004" pitchFamily="2" charset="0"/>
              </a:rPr>
              <a:t>(</a:t>
            </a:r>
            <a:r>
              <a:rPr lang="en-US" dirty="0" err="1">
                <a:latin typeface="Khmer OS" panose="02000500000000020004" pitchFamily="2" charset="0"/>
                <a:cs typeface="Khmer OS" panose="02000500000000020004" pitchFamily="2" charset="0"/>
              </a:rPr>
              <a:t>BEmONC</a:t>
            </a:r>
            <a:r>
              <a:rPr lang="en-US" dirty="0">
                <a:latin typeface="Khmer OS" panose="02000500000000020004" pitchFamily="2" charset="0"/>
                <a:cs typeface="Khmer OS" panose="02000500000000020004" pitchFamily="2" charset="0"/>
              </a:rPr>
              <a:t> signal function)</a:t>
            </a:r>
            <a:endParaRPr lang="km-KH" dirty="0">
              <a:latin typeface="Khmer OS" panose="02000500000000020004" pitchFamily="2" charset="0"/>
              <a:cs typeface="Khmer OS" panose="02000500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62017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3" y="375557"/>
            <a:ext cx="10190963" cy="773973"/>
          </a:xfrm>
        </p:spPr>
        <p:txBody>
          <a:bodyPr>
            <a:normAutofit fontScale="90000"/>
          </a:bodyPr>
          <a:lstStyle/>
          <a:p>
            <a:pPr algn="ctr"/>
            <a:br>
              <a:rPr lang="en-US" sz="4000" dirty="0">
                <a:latin typeface="Khmer OS" panose="02000500000000020004" pitchFamily="2" charset="0"/>
                <a:cs typeface="Khmer OS" panose="02000500000000020004" pitchFamily="2" charset="0"/>
              </a:rPr>
            </a:br>
            <a:r>
              <a:rPr lang="en-US" sz="4000" b="1" dirty="0">
                <a:solidFill>
                  <a:schemeClr val="accent2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1.</a:t>
            </a:r>
            <a:r>
              <a:rPr lang="km-KH" sz="4000" b="1" dirty="0">
                <a:solidFill>
                  <a:schemeClr val="accent2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របាយការណ៍មរណៈភាពមាតាក្នុងប្រទេសកម្ពុជា</a:t>
            </a:r>
            <a:br>
              <a:rPr lang="km-KH" sz="4000" b="1" dirty="0">
                <a:solidFill>
                  <a:schemeClr val="accent2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</a:br>
            <a:endParaRPr lang="en-US" sz="4000" b="1" dirty="0">
              <a:solidFill>
                <a:schemeClr val="accent2"/>
              </a:solidFill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7508259"/>
              </p:ext>
            </p:extLst>
          </p:nvPr>
        </p:nvGraphicFramePr>
        <p:xfrm>
          <a:off x="1096963" y="1419229"/>
          <a:ext cx="10058400" cy="4931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2800">
                  <a:extLst>
                    <a:ext uri="{9D8B030D-6E8A-4147-A177-3AD203B41FA5}">
                      <a16:colId xmlns:a16="http://schemas.microsoft.com/office/drawing/2014/main" val="52214382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3134308840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4064375756"/>
                    </a:ext>
                  </a:extLst>
                </a:gridCol>
              </a:tblGrid>
              <a:tr h="464352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CDHS</a:t>
                      </a:r>
                      <a:r>
                        <a:rPr lang="en-US" baseline="0" dirty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MMR per</a:t>
                      </a:r>
                      <a:r>
                        <a:rPr lang="en-US" baseline="0" dirty="0"/>
                        <a:t> 100.000 live births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Remarks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2919341"/>
                  </a:ext>
                </a:extLst>
              </a:tr>
              <a:tr h="464352">
                <a:tc>
                  <a:txBody>
                    <a:bodyPr/>
                    <a:lstStyle/>
                    <a:p>
                      <a:r>
                        <a:rPr lang="en-US" dirty="0"/>
                        <a:t>1990 (National estimation)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8746468"/>
                  </a:ext>
                </a:extLst>
              </a:tr>
              <a:tr h="46435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1995(National estimation)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7793101"/>
                  </a:ext>
                </a:extLst>
              </a:tr>
              <a:tr h="464352">
                <a:tc>
                  <a:txBody>
                    <a:bodyPr/>
                    <a:lstStyle/>
                    <a:p>
                      <a:r>
                        <a:rPr lang="en-US" dirty="0"/>
                        <a:t>2000(CDHS 2000)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6211123"/>
                  </a:ext>
                </a:extLst>
              </a:tr>
              <a:tr h="464352">
                <a:tc>
                  <a:txBody>
                    <a:bodyPr/>
                    <a:lstStyle/>
                    <a:p>
                      <a:r>
                        <a:rPr lang="en-US" dirty="0"/>
                        <a:t>2005(CDHS2005)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1781460"/>
                  </a:ext>
                </a:extLst>
              </a:tr>
              <a:tr h="464352">
                <a:tc>
                  <a:txBody>
                    <a:bodyPr/>
                    <a:lstStyle/>
                    <a:p>
                      <a:r>
                        <a:rPr lang="en-US" dirty="0"/>
                        <a:t>2010(CDHS 2010)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9625379"/>
                  </a:ext>
                </a:extLst>
              </a:tr>
              <a:tr h="464352">
                <a:tc>
                  <a:txBody>
                    <a:bodyPr/>
                    <a:lstStyle/>
                    <a:p>
                      <a:r>
                        <a:rPr lang="en-US" dirty="0"/>
                        <a:t>2014(CDHS 2014)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Cambodia MDG 250 in 2015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6753706"/>
                  </a:ext>
                </a:extLst>
              </a:tr>
              <a:tr h="464352">
                <a:tc>
                  <a:txBody>
                    <a:bodyPr/>
                    <a:lstStyle/>
                    <a:p>
                      <a:r>
                        <a:rPr lang="en-US" dirty="0"/>
                        <a:t>2019(Census 2019)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2816522"/>
                  </a:ext>
                </a:extLst>
              </a:tr>
              <a:tr h="751916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/>
                          </a:solidFill>
                        </a:rPr>
                        <a:t>2021-2022 (CDHS2021-2022)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/>
                          </a:solidFill>
                        </a:rPr>
                        <a:t>154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B050"/>
                          </a:solidFill>
                        </a:rPr>
                        <a:t>Cambodia Health strategic</a:t>
                      </a:r>
                      <a:r>
                        <a:rPr lang="en-US" baseline="0" dirty="0">
                          <a:solidFill>
                            <a:srgbClr val="00B050"/>
                          </a:solidFill>
                        </a:rPr>
                        <a:t> Plan 130 in 2020.</a:t>
                      </a:r>
                      <a:endParaRPr lang="en-US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6505943"/>
                  </a:ext>
                </a:extLst>
              </a:tr>
              <a:tr h="464352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2030(Cambodia SDG by 2030)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6121081"/>
                  </a:ext>
                </a:extLst>
              </a:tr>
            </a:tbl>
          </a:graphicData>
        </a:graphic>
      </p:graphicFrame>
      <p:sp>
        <p:nvSpPr>
          <p:cNvPr id="13" name="Title 1"/>
          <p:cNvSpPr txBox="1">
            <a:spLocks/>
          </p:cNvSpPr>
          <p:nvPr/>
        </p:nvSpPr>
        <p:spPr>
          <a:xfrm>
            <a:off x="829734" y="527958"/>
            <a:ext cx="8596668" cy="89126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01675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820302"/>
          </a:xfrm>
        </p:spPr>
        <p:txBody>
          <a:bodyPr>
            <a:normAutofit fontScale="90000"/>
          </a:bodyPr>
          <a:lstStyle/>
          <a:p>
            <a:br>
              <a:rPr lang="en-US" dirty="0">
                <a:latin typeface="Khmer OS" panose="02000500000000020004" pitchFamily="2" charset="0"/>
                <a:cs typeface="Khmer OS" panose="02000500000000020004" pitchFamily="2" charset="0"/>
              </a:rPr>
            </a:br>
            <a:r>
              <a:rPr lang="en-US" sz="4000" b="1" dirty="0">
                <a:solidFill>
                  <a:schemeClr val="accent2"/>
                </a:solidFill>
                <a:latin typeface="Kh Battambang" panose="02000500000000020004" pitchFamily="2" charset="0"/>
                <a:cs typeface="Kh Battambang" panose="02000500000000020004" pitchFamily="2" charset="0"/>
              </a:rPr>
              <a:t>1.</a:t>
            </a:r>
            <a:r>
              <a:rPr lang="km-KH" sz="4000" b="1" dirty="0">
                <a:solidFill>
                  <a:schemeClr val="accent2"/>
                </a:solidFill>
                <a:latin typeface="Kh Battambang" panose="02000500000000020004" pitchFamily="2" charset="0"/>
                <a:cs typeface="Kh Battambang" panose="02000500000000020004" pitchFamily="2" charset="0"/>
              </a:rPr>
              <a:t>របាយការណ៍មរណៈភាពទារកក្នុងប្រទេសកម្ពុជា</a:t>
            </a:r>
            <a:br>
              <a:rPr lang="km-KH" sz="4000" b="1" dirty="0">
                <a:solidFill>
                  <a:schemeClr val="accent2"/>
                </a:solidFill>
                <a:latin typeface="Kh Battambang" panose="02000500000000020004" pitchFamily="2" charset="0"/>
                <a:cs typeface="Kh Battambang" panose="02000500000000020004" pitchFamily="2" charset="0"/>
              </a:rPr>
            </a:br>
            <a:endParaRPr lang="en-US" b="1" dirty="0">
              <a:solidFill>
                <a:schemeClr val="accent2"/>
              </a:solidFill>
              <a:latin typeface="Kh Battambang" panose="02000500000000020004" pitchFamily="2" charset="0"/>
              <a:cs typeface="Kh Battambang" panose="02000500000000020004" pitchFamily="2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2165684"/>
            <a:ext cx="8470232" cy="4085487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097280" y="1672208"/>
            <a:ext cx="84702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rgbClr val="00B0F0"/>
                </a:solidFill>
              </a:rPr>
              <a:t>Neonatal Mortality Per 1,000 live births in Cambodia 1990-2030</a:t>
            </a: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2024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en-US" dirty="0">
                <a:latin typeface="Khmer OS" panose="02000500000000020004" pitchFamily="2" charset="0"/>
                <a:cs typeface="Khmer OS" panose="02000500000000020004" pitchFamily="2" charset="0"/>
              </a:rPr>
            </a:br>
            <a:r>
              <a:rPr lang="en-US" b="1" dirty="0">
                <a:solidFill>
                  <a:schemeClr val="accent2"/>
                </a:solidFill>
                <a:latin typeface="Kh Battambang" panose="02000500000000020004" pitchFamily="2" charset="0"/>
                <a:cs typeface="Kh Battambang" panose="02000500000000020004" pitchFamily="2" charset="0"/>
              </a:rPr>
              <a:t>1.</a:t>
            </a:r>
            <a:r>
              <a:rPr lang="km-KH" b="1" dirty="0">
                <a:solidFill>
                  <a:schemeClr val="accent2"/>
                </a:solidFill>
                <a:latin typeface="Kh Battambang" panose="02000500000000020004" pitchFamily="2" charset="0"/>
                <a:cs typeface="Kh Battambang" panose="02000500000000020004" pitchFamily="2" charset="0"/>
              </a:rPr>
              <a:t>របាយការណ៍មរណៈភាពមាតានិងទារក</a:t>
            </a:r>
            <a:br>
              <a:rPr lang="en-US" b="1" dirty="0">
                <a:solidFill>
                  <a:schemeClr val="accent2"/>
                </a:solidFill>
                <a:latin typeface="Kh Battambang" panose="02000500000000020004" pitchFamily="2" charset="0"/>
                <a:cs typeface="Kh Battambang" panose="02000500000000020004" pitchFamily="2" charset="0"/>
              </a:rPr>
            </a:br>
            <a:r>
              <a:rPr lang="km-KH" b="1" dirty="0">
                <a:solidFill>
                  <a:schemeClr val="accent2"/>
                </a:solidFill>
                <a:latin typeface="Kh Battambang" panose="02000500000000020004" pitchFamily="2" charset="0"/>
                <a:cs typeface="Kh Battambang" panose="02000500000000020004" pitchFamily="2" charset="0"/>
              </a:rPr>
              <a:t>ក្នុងប្រទេសកម្ពុជា</a:t>
            </a:r>
            <a:br>
              <a:rPr lang="km-KH" b="1" dirty="0">
                <a:solidFill>
                  <a:schemeClr val="accent2"/>
                </a:solidFill>
                <a:latin typeface="Kh Battambang" panose="02000500000000020004" pitchFamily="2" charset="0"/>
                <a:cs typeface="Kh Battambang" panose="02000500000000020004" pitchFamily="2" charset="0"/>
              </a:rPr>
            </a:br>
            <a:endParaRPr lang="en-US" b="1" dirty="0">
              <a:solidFill>
                <a:schemeClr val="accent2"/>
              </a:solidFill>
              <a:latin typeface="Kh Battambang" panose="02000500000000020004" pitchFamily="2" charset="0"/>
              <a:cs typeface="Kh Battambang" panose="02000500000000020004" pitchFamily="2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1756" b="32381"/>
          <a:stretch/>
        </p:blipFill>
        <p:spPr>
          <a:xfrm>
            <a:off x="1750423" y="1703751"/>
            <a:ext cx="8080051" cy="4867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2867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accent2"/>
                </a:solidFill>
              </a:rPr>
              <a:t>MCH Status 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7309450"/>
              </p:ext>
            </p:extLst>
          </p:nvPr>
        </p:nvGraphicFramePr>
        <p:xfrm>
          <a:off x="838200" y="1825622"/>
          <a:ext cx="10515600" cy="43269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3188011604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975858889"/>
                    </a:ext>
                  </a:extLst>
                </a:gridCol>
              </a:tblGrid>
              <a:tr h="699946">
                <a:tc>
                  <a:txBody>
                    <a:bodyPr/>
                    <a:lstStyle/>
                    <a:p>
                      <a:r>
                        <a:rPr lang="en-US" sz="2400" dirty="0"/>
                        <a:t>Indicators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CDHS 2021-2022/6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75099"/>
                  </a:ext>
                </a:extLst>
              </a:tr>
              <a:tr h="549728">
                <a:tc>
                  <a:txBody>
                    <a:bodyPr/>
                    <a:lstStyle/>
                    <a:p>
                      <a:r>
                        <a:rPr lang="en-US" sz="2400" dirty="0"/>
                        <a:t> ANC</a:t>
                      </a:r>
                      <a:r>
                        <a:rPr lang="en-US" sz="2400" baseline="0" dirty="0"/>
                        <a:t> by skill provider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99%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1158489"/>
                  </a:ext>
                </a:extLst>
              </a:tr>
              <a:tr h="549728">
                <a:tc>
                  <a:txBody>
                    <a:bodyPr/>
                    <a:lstStyle/>
                    <a:p>
                      <a:r>
                        <a:rPr lang="en-US" sz="2400" dirty="0"/>
                        <a:t>ANC at least 4 times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86%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2673171"/>
                  </a:ext>
                </a:extLst>
              </a:tr>
              <a:tr h="549728">
                <a:tc>
                  <a:txBody>
                    <a:bodyPr/>
                    <a:lstStyle/>
                    <a:p>
                      <a:r>
                        <a:rPr lang="en-US" sz="2400" dirty="0"/>
                        <a:t>PNC</a:t>
                      </a:r>
                      <a:r>
                        <a:rPr lang="km-KH" sz="2400" baseline="0" dirty="0"/>
                        <a:t> </a:t>
                      </a:r>
                      <a:r>
                        <a:rPr lang="en-US" sz="2400" dirty="0"/>
                        <a:t>check first</a:t>
                      </a:r>
                      <a:r>
                        <a:rPr lang="en-US" sz="2400" baseline="0" dirty="0"/>
                        <a:t> 2 days after birth 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85%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8019524"/>
                  </a:ext>
                </a:extLst>
              </a:tr>
              <a:tr h="549728">
                <a:tc>
                  <a:txBody>
                    <a:bodyPr/>
                    <a:lstStyle/>
                    <a:p>
                      <a:r>
                        <a:rPr lang="en-US" sz="2400" dirty="0"/>
                        <a:t>Delivery by Skill provider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99%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11670"/>
                  </a:ext>
                </a:extLst>
              </a:tr>
              <a:tr h="549728">
                <a:tc>
                  <a:txBody>
                    <a:bodyPr/>
                    <a:lstStyle/>
                    <a:p>
                      <a:r>
                        <a:rPr lang="en-US" sz="2400" dirty="0"/>
                        <a:t>Delivery at health facility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97%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2089512"/>
                  </a:ext>
                </a:extLst>
              </a:tr>
              <a:tr h="878397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47433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25494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b="1" dirty="0">
                <a:solidFill>
                  <a:schemeClr val="accent2"/>
                </a:solidFill>
                <a:latin typeface="Khmer Muol" panose="02000500000000020004" pitchFamily="2" charset="0"/>
                <a:cs typeface="Khmer Muol" panose="02000500000000020004" pitchFamily="2" charset="0"/>
              </a:rPr>
              <a:t>2.</a:t>
            </a:r>
            <a:r>
              <a:rPr lang="km-KH" sz="4000" b="1" dirty="0">
                <a:solidFill>
                  <a:schemeClr val="accent2"/>
                </a:solidFill>
                <a:latin typeface="Khmer Muol" panose="02000500000000020004" pitchFamily="2" charset="0"/>
                <a:cs typeface="Khmer Muol" panose="02000500000000020004" pitchFamily="2" charset="0"/>
              </a:rPr>
              <a:t>តួនាទីនិងភារកិច្ចចំបងរបស់ឆ្មប</a:t>
            </a:r>
            <a:endParaRPr lang="en-US" sz="4000" b="1" dirty="0">
              <a:solidFill>
                <a:schemeClr val="accent2"/>
              </a:solidFill>
              <a:latin typeface="Khmer Muol" panose="02000500000000020004" pitchFamily="2" charset="0"/>
              <a:cs typeface="Khmer Muol" panose="02000500000000020004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4766" y="1520871"/>
            <a:ext cx="11051177" cy="4657860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km-KH" sz="9600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ជីវិត</a:t>
            </a:r>
            <a:r>
              <a:rPr lang="en-US" sz="9600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1000</a:t>
            </a:r>
            <a:r>
              <a:rPr lang="km-KH" sz="9600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ថ្ងៃដែលឆ្មបទាំងអស់ត្រូវដឹងៈ កូនក្នុងផ្ទៃ</a:t>
            </a:r>
            <a:r>
              <a:rPr lang="en-US" sz="9600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270</a:t>
            </a:r>
            <a:r>
              <a:rPr lang="km-KH" sz="9600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ថ្ងៃនិងក្រោយសម្រាល​</a:t>
            </a:r>
            <a:r>
              <a:rPr lang="en-US" sz="9600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 730</a:t>
            </a:r>
            <a:r>
              <a:rPr lang="km-KH" sz="9600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ថ្ងៃ</a:t>
            </a:r>
            <a:endParaRPr lang="en-US" sz="9600" dirty="0"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>
              <a:lnSpc>
                <a:spcPct val="150000"/>
              </a:lnSpc>
            </a:pPr>
            <a:r>
              <a:rPr lang="km-KH" sz="9600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ការប្រាស្រ័យទាក់ទងល្អ</a:t>
            </a:r>
          </a:p>
          <a:p>
            <a:pPr>
              <a:lnSpc>
                <a:spcPct val="150000"/>
              </a:lnSpc>
            </a:pPr>
            <a:r>
              <a:rPr lang="km-KH" sz="9600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ការថែទាំផ្ទៃពោះមុនសម្រាល</a:t>
            </a:r>
          </a:p>
          <a:p>
            <a:pPr>
              <a:lnSpc>
                <a:spcPct val="150000"/>
              </a:lnSpc>
            </a:pPr>
            <a:r>
              <a:rPr lang="km-KH" sz="9600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ការថែទាំពេលឈឺពោះសម្រាលនិងសម្រាល</a:t>
            </a:r>
          </a:p>
          <a:p>
            <a:pPr>
              <a:lnSpc>
                <a:spcPct val="150000"/>
              </a:lnSpc>
            </a:pPr>
            <a:r>
              <a:rPr lang="km-KH" sz="9600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ការថែទាំក្រោយសម្រាលនិងទារកទើបកើត</a:t>
            </a:r>
          </a:p>
          <a:p>
            <a:pPr>
              <a:lnSpc>
                <a:spcPct val="150000"/>
              </a:lnSpc>
            </a:pPr>
            <a:r>
              <a:rPr lang="km-KH" sz="9600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ការថែទាំការរំលូតដោយសុវត្ថិភាពនិងក្រោយរលូត/រំលូត</a:t>
            </a:r>
          </a:p>
          <a:p>
            <a:pPr>
              <a:lnSpc>
                <a:spcPct val="150000"/>
              </a:lnSpc>
            </a:pPr>
            <a:r>
              <a:rPr lang="km-KH" sz="9600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ថែទាំផ្នែកសម្ភពសង្គ្រោះបន្ទាន់និងទារកទើបកើត</a:t>
            </a:r>
            <a:r>
              <a:rPr lang="en-US" sz="9600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(</a:t>
            </a:r>
            <a:r>
              <a:rPr lang="en-US" sz="9600" dirty="0" err="1">
                <a:latin typeface="Khmer OS Battambang" panose="02000500000000020004" pitchFamily="2" charset="0"/>
                <a:cs typeface="Khmer OS Battambang" panose="02000500000000020004" pitchFamily="2" charset="0"/>
              </a:rPr>
              <a:t>BEmONC</a:t>
            </a:r>
            <a:r>
              <a:rPr lang="en-US" sz="9600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)</a:t>
            </a:r>
            <a:endParaRPr lang="km-KH" sz="9600" dirty="0"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r="3828"/>
          <a:stretch/>
        </p:blipFill>
        <p:spPr>
          <a:xfrm>
            <a:off x="7580089" y="2160169"/>
            <a:ext cx="1968860" cy="28237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28" y="2160169"/>
            <a:ext cx="1926236" cy="282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1393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058091"/>
          </a:xfrm>
        </p:spPr>
        <p:txBody>
          <a:bodyPr>
            <a:normAutofit/>
          </a:bodyPr>
          <a:lstStyle/>
          <a:p>
            <a:pPr algn="ctr"/>
            <a:r>
              <a:rPr lang="km-KH" sz="3600" dirty="0">
                <a:latin typeface="Khmer Muol" panose="02000500000000020004" pitchFamily="2" charset="0"/>
                <a:cs typeface="Khmer Muol" panose="02000500000000020004" pitchFamily="2" charset="0"/>
              </a:rPr>
              <a:t>ពេលវេលានៃកញ្ចប់សេវាថែទាំ</a:t>
            </a:r>
            <a:r>
              <a:rPr lang="en-US" sz="3600" dirty="0">
                <a:latin typeface="Khmer Muol" panose="02000500000000020004" pitchFamily="2" charset="0"/>
                <a:cs typeface="Khmer Muol" panose="02000500000000020004" pitchFamily="2" charset="0"/>
              </a:rPr>
              <a:t>1000</a:t>
            </a:r>
            <a:r>
              <a:rPr lang="km-KH" sz="3600" dirty="0">
                <a:latin typeface="Khmer Muol" panose="02000500000000020004" pitchFamily="2" charset="0"/>
                <a:cs typeface="Khmer Muol" panose="02000500000000020004" pitchFamily="2" charset="0"/>
              </a:rPr>
              <a:t>ថ្ងៃ</a:t>
            </a:r>
            <a:endParaRPr lang="en-US" sz="3600" dirty="0">
              <a:latin typeface="Khmer Muol" panose="02000500000000020004" pitchFamily="2" charset="0"/>
              <a:cs typeface="Khmer Muol" panose="02000500000000020004" pitchFamily="2" charset="0"/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96658975"/>
              </p:ext>
            </p:extLst>
          </p:nvPr>
        </p:nvGraphicFramePr>
        <p:xfrm>
          <a:off x="827314" y="833120"/>
          <a:ext cx="10515600" cy="593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8691">
                  <a:extLst>
                    <a:ext uri="{9D8B030D-6E8A-4147-A177-3AD203B41FA5}">
                      <a16:colId xmlns:a16="http://schemas.microsoft.com/office/drawing/2014/main" val="868687717"/>
                    </a:ext>
                  </a:extLst>
                </a:gridCol>
                <a:gridCol w="4961709">
                  <a:extLst>
                    <a:ext uri="{9D8B030D-6E8A-4147-A177-3AD203B41FA5}">
                      <a16:colId xmlns:a16="http://schemas.microsoft.com/office/drawing/2014/main" val="773245164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18620907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dirty="0"/>
                        <a:t>សេវាកម្ម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dirty="0"/>
                        <a:t>ពេលវេលាទទួលសេវា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539118"/>
                  </a:ext>
                </a:extLst>
              </a:tr>
              <a:tr h="370840">
                <a:tc rowSpan="4">
                  <a:txBody>
                    <a:bodyPr/>
                    <a:lstStyle/>
                    <a:p>
                      <a:r>
                        <a:rPr lang="km-KH" sz="1400" dirty="0">
                          <a:latin typeface="Khmer OS Battambang" panose="02000500000000020004" pitchFamily="2" charset="0"/>
                          <a:cs typeface="Khmer OS Battambang" panose="02000500000000020004" pitchFamily="2" charset="0"/>
                        </a:rPr>
                        <a:t>ដំណាក់កាលទី១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400" dirty="0">
                          <a:latin typeface="Khmer OS Battambang" panose="02000500000000020004" pitchFamily="2" charset="0"/>
                          <a:cs typeface="Khmer OS Battambang" panose="02000500000000020004" pitchFamily="2" charset="0"/>
                        </a:rPr>
                        <a:t>ការពិនិត្យផ្ទៃពោះលើកទី១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400" dirty="0">
                          <a:latin typeface="Khmer OS Battambang" panose="02000500000000020004" pitchFamily="2" charset="0"/>
                          <a:cs typeface="Khmer OS Battambang" panose="02000500000000020004" pitchFamily="2" charset="0"/>
                        </a:rPr>
                        <a:t>គភ៌មានអាយុ តិចជាង១២សប្តាហ៍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999510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m-KH" sz="1400" dirty="0">
                          <a:latin typeface="Khmer OS Battambang" panose="02000500000000020004" pitchFamily="2" charset="0"/>
                          <a:cs typeface="Khmer OS Battambang" panose="02000500000000020004" pitchFamily="2" charset="0"/>
                        </a:rPr>
                        <a:t>ការពិនិត្យផ្ទៃពោះលើកទី២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m-KH" sz="1400" dirty="0">
                          <a:latin typeface="Khmer OS Battambang" panose="02000500000000020004" pitchFamily="2" charset="0"/>
                          <a:cs typeface="Khmer OS Battambang" panose="02000500000000020004" pitchFamily="2" charset="0"/>
                        </a:rPr>
                        <a:t>គភ៌មានអាយុ ២០ទៅ២៤សប្តាហ៍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028472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m-KH" sz="1400" dirty="0">
                          <a:latin typeface="Khmer OS Battambang" panose="02000500000000020004" pitchFamily="2" charset="0"/>
                          <a:cs typeface="Khmer OS Battambang" panose="02000500000000020004" pitchFamily="2" charset="0"/>
                        </a:rPr>
                        <a:t>ការពិនិត្យផ្ទៃពោះលើកទី៣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m-KH" sz="1400" dirty="0">
                          <a:latin typeface="Khmer OS Battambang" panose="02000500000000020004" pitchFamily="2" charset="0"/>
                          <a:cs typeface="Khmer OS Battambang" panose="02000500000000020004" pitchFamily="2" charset="0"/>
                        </a:rPr>
                        <a:t>គភ៌មានអាយុ ៣០ទៅ៣២សប្តាហ៍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662913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m-KH" sz="1400" dirty="0">
                          <a:latin typeface="Khmer OS Battambang" panose="02000500000000020004" pitchFamily="2" charset="0"/>
                          <a:cs typeface="Khmer OS Battambang" panose="02000500000000020004" pitchFamily="2" charset="0"/>
                        </a:rPr>
                        <a:t>ការពិនិត្យផ្ទៃពោះលើកទី៤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m-KH" sz="1400" dirty="0">
                          <a:latin typeface="Khmer OS Battambang" panose="02000500000000020004" pitchFamily="2" charset="0"/>
                          <a:cs typeface="Khmer OS Battambang" panose="02000500000000020004" pitchFamily="2" charset="0"/>
                        </a:rPr>
                        <a:t>គភ៌មានអាយុ ៣៦ទៅ៣៨សប្តាហ៍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89287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km-KH" sz="1400" dirty="0">
                          <a:latin typeface="Khmer OS Battambang" panose="02000500000000020004" pitchFamily="2" charset="0"/>
                          <a:cs typeface="Khmer OS Battambang" panose="02000500000000020004" pitchFamily="2" charset="0"/>
                        </a:rPr>
                        <a:t>ដំណាក់កាលទី២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400" dirty="0">
                          <a:latin typeface="Khmer OS Battambang" panose="02000500000000020004" pitchFamily="2" charset="0"/>
                          <a:cs typeface="Khmer OS Battambang" panose="02000500000000020004" pitchFamily="2" charset="0"/>
                        </a:rPr>
                        <a:t>ការសម្រាលកូន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400" dirty="0">
                          <a:latin typeface="Khmer OS Battambang" panose="02000500000000020004" pitchFamily="2" charset="0"/>
                          <a:cs typeface="Khmer OS Battambang" panose="02000500000000020004" pitchFamily="2" charset="0"/>
                        </a:rPr>
                        <a:t>តាមកាលវេលាជាក់ស្តែង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608183"/>
                  </a:ext>
                </a:extLst>
              </a:tr>
              <a:tr h="370840">
                <a:tc rowSpan="10">
                  <a:txBody>
                    <a:bodyPr/>
                    <a:lstStyle/>
                    <a:p>
                      <a:r>
                        <a:rPr lang="km-KH" sz="1400" dirty="0">
                          <a:latin typeface="Khmer OS Battambang" panose="02000500000000020004" pitchFamily="2" charset="0"/>
                          <a:cs typeface="Khmer OS Battambang" panose="02000500000000020004" pitchFamily="2" charset="0"/>
                        </a:rPr>
                        <a:t>ដំណាក់កាលទី៣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  <a:p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  <a:p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  <a:p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  <a:p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400" dirty="0">
                          <a:latin typeface="Khmer OS Battambang" panose="02000500000000020004" pitchFamily="2" charset="0"/>
                          <a:cs typeface="Khmer OS Battambang" panose="02000500000000020004" pitchFamily="2" charset="0"/>
                        </a:rPr>
                        <a:t>ការពិនិត្យក្រោយសម្រាលលើកទី១(ពិនិត្យទាំងម្តាយទាំងកូន)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400" dirty="0">
                          <a:latin typeface="Khmer OS Battambang" panose="02000500000000020004" pitchFamily="2" charset="0"/>
                          <a:cs typeface="Khmer OS Battambang" panose="02000500000000020004" pitchFamily="2" charset="0"/>
                        </a:rPr>
                        <a:t>ថ្ងៃទី៧ក្រោយសម្រាល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060341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400" dirty="0">
                          <a:latin typeface="Khmer OS Battambang" panose="02000500000000020004" pitchFamily="2" charset="0"/>
                          <a:cs typeface="Khmer OS Battambang" panose="02000500000000020004" pitchFamily="2" charset="0"/>
                        </a:rPr>
                        <a:t>ការពិនិត្យក្រោយសម្រាលលើកទី២(ពិនិត្យទាំងម្តាយទាំងកូន)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400" dirty="0">
                          <a:latin typeface="Khmer OS Battambang" panose="02000500000000020004" pitchFamily="2" charset="0"/>
                          <a:cs typeface="Khmer OS Battambang" panose="02000500000000020004" pitchFamily="2" charset="0"/>
                        </a:rPr>
                        <a:t>ថ្ងៃទី១៤ក្រោយសម្រាល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315382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400" dirty="0">
                          <a:latin typeface="Khmer OS Battambang" panose="02000500000000020004" pitchFamily="2" charset="0"/>
                          <a:cs typeface="Khmer OS Battambang" panose="02000500000000020004" pitchFamily="2" charset="0"/>
                        </a:rPr>
                        <a:t>ការពិនិត្យក្រោយសម្រាលលើកទី៣(ពិនិត្យទាំងម្តាយទាំងកូន)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400" dirty="0">
                          <a:latin typeface="Khmer OS Battambang" panose="02000500000000020004" pitchFamily="2" charset="0"/>
                          <a:cs typeface="Khmer OS Battambang" panose="02000500000000020004" pitchFamily="2" charset="0"/>
                        </a:rPr>
                        <a:t>កូនមានអាយុ១ខែកន្លះ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332429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400" dirty="0">
                          <a:latin typeface="Khmer OS Battambang" panose="02000500000000020004" pitchFamily="2" charset="0"/>
                          <a:cs typeface="Khmer OS Battambang" panose="02000500000000020004" pitchFamily="2" charset="0"/>
                        </a:rPr>
                        <a:t>ការពិនិត្យក្រោយសម្រាលលើកទី៤</a:t>
                      </a:r>
                      <a:r>
                        <a:rPr lang="km-KH" sz="1400" baseline="0" dirty="0">
                          <a:latin typeface="Khmer OS Battambang" panose="02000500000000020004" pitchFamily="2" charset="0"/>
                          <a:cs typeface="Khmer OS Battambang" panose="02000500000000020004" pitchFamily="2" charset="0"/>
                        </a:rPr>
                        <a:t> (ពិនិត្យសុខភាពកូន)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m-KH" sz="1400" dirty="0">
                          <a:latin typeface="Khmer OS Battambang" panose="02000500000000020004" pitchFamily="2" charset="0"/>
                          <a:cs typeface="Khmer OS Battambang" panose="02000500000000020004" pitchFamily="2" charset="0"/>
                        </a:rPr>
                        <a:t>កូនមានអាយុ២ខែកន្លះ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177555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400" dirty="0">
                          <a:latin typeface="Khmer OS Battambang" panose="02000500000000020004" pitchFamily="2" charset="0"/>
                          <a:cs typeface="Khmer OS Battambang" panose="02000500000000020004" pitchFamily="2" charset="0"/>
                        </a:rPr>
                        <a:t>ការពិនិត្យក្រោយសម្រាលលើកទី៥</a:t>
                      </a:r>
                      <a:r>
                        <a:rPr lang="km-KH" sz="1400" baseline="0" dirty="0">
                          <a:latin typeface="Khmer OS Battambang" panose="02000500000000020004" pitchFamily="2" charset="0"/>
                          <a:cs typeface="Khmer OS Battambang" panose="02000500000000020004" pitchFamily="2" charset="0"/>
                        </a:rPr>
                        <a:t> (ពិនិត្យសុខភាពកូន)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m-KH" sz="1400" dirty="0">
                          <a:latin typeface="Khmer OS Battambang" panose="02000500000000020004" pitchFamily="2" charset="0"/>
                          <a:cs typeface="Khmer OS Battambang" panose="02000500000000020004" pitchFamily="2" charset="0"/>
                        </a:rPr>
                        <a:t>កូនមានអាយុ៣ខែកន្លះ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074258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400" dirty="0">
                          <a:latin typeface="Khmer OS Battambang" panose="02000500000000020004" pitchFamily="2" charset="0"/>
                          <a:cs typeface="Khmer OS Battambang" panose="02000500000000020004" pitchFamily="2" charset="0"/>
                        </a:rPr>
                        <a:t>ការពិនិត្យក្រោយសម្រាលលើកទី៦</a:t>
                      </a:r>
                      <a:r>
                        <a:rPr lang="km-KH" sz="1400" baseline="0" dirty="0">
                          <a:latin typeface="Khmer OS Battambang" panose="02000500000000020004" pitchFamily="2" charset="0"/>
                          <a:cs typeface="Khmer OS Battambang" panose="02000500000000020004" pitchFamily="2" charset="0"/>
                        </a:rPr>
                        <a:t> (ពិនិត្យសុខភាពកូន)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m-KH" sz="1400" dirty="0">
                          <a:latin typeface="Khmer OS Battambang" panose="02000500000000020004" pitchFamily="2" charset="0"/>
                          <a:cs typeface="Khmer OS Battambang" panose="02000500000000020004" pitchFamily="2" charset="0"/>
                        </a:rPr>
                        <a:t>កូនមានអាយុ៦ខែ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986652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400" dirty="0">
                          <a:latin typeface="Khmer OS Battambang" panose="02000500000000020004" pitchFamily="2" charset="0"/>
                          <a:cs typeface="Khmer OS Battambang" panose="02000500000000020004" pitchFamily="2" charset="0"/>
                        </a:rPr>
                        <a:t>ការពិនិត្យក្រោយសម្រាលលើកទី៧</a:t>
                      </a:r>
                      <a:r>
                        <a:rPr lang="km-KH" sz="1400" baseline="0" dirty="0">
                          <a:latin typeface="Khmer OS Battambang" panose="02000500000000020004" pitchFamily="2" charset="0"/>
                          <a:cs typeface="Khmer OS Battambang" panose="02000500000000020004" pitchFamily="2" charset="0"/>
                        </a:rPr>
                        <a:t> (ពិនិត្យសុខភាពកូន)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m-KH" sz="1400" dirty="0">
                          <a:latin typeface="Khmer OS Battambang" panose="02000500000000020004" pitchFamily="2" charset="0"/>
                          <a:cs typeface="Khmer OS Battambang" panose="02000500000000020004" pitchFamily="2" charset="0"/>
                        </a:rPr>
                        <a:t>កូនមានអាយុ៩ខែ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842630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400" dirty="0">
                          <a:latin typeface="Khmer OS Battambang" panose="02000500000000020004" pitchFamily="2" charset="0"/>
                          <a:cs typeface="Khmer OS Battambang" panose="02000500000000020004" pitchFamily="2" charset="0"/>
                        </a:rPr>
                        <a:t>ការពិនិត្យក្រោយសម្រាលលើកទី៨</a:t>
                      </a:r>
                      <a:r>
                        <a:rPr lang="km-KH" sz="1400" baseline="0" dirty="0">
                          <a:latin typeface="Khmer OS Battambang" panose="02000500000000020004" pitchFamily="2" charset="0"/>
                          <a:cs typeface="Khmer OS Battambang" panose="02000500000000020004" pitchFamily="2" charset="0"/>
                        </a:rPr>
                        <a:t>(ពិនិត្យសុខភាពកូន)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m-KH" sz="1400" dirty="0">
                          <a:latin typeface="Khmer OS Battambang" panose="02000500000000020004" pitchFamily="2" charset="0"/>
                          <a:cs typeface="Khmer OS Battambang" panose="02000500000000020004" pitchFamily="2" charset="0"/>
                        </a:rPr>
                        <a:t>កូនមានអាយុ១២ខែ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326848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400" dirty="0">
                          <a:latin typeface="Khmer OS Battambang" panose="02000500000000020004" pitchFamily="2" charset="0"/>
                          <a:cs typeface="Khmer OS Battambang" panose="02000500000000020004" pitchFamily="2" charset="0"/>
                        </a:rPr>
                        <a:t>ការពិនិត្យក្រោយសម្រាលលើកទី៩</a:t>
                      </a:r>
                      <a:r>
                        <a:rPr lang="km-KH" sz="1400" baseline="0" dirty="0">
                          <a:latin typeface="Khmer OS Battambang" panose="02000500000000020004" pitchFamily="2" charset="0"/>
                          <a:cs typeface="Khmer OS Battambang" panose="02000500000000020004" pitchFamily="2" charset="0"/>
                        </a:rPr>
                        <a:t> (ពិនិត្យសុខភាពកូន)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m-KH" sz="1400" dirty="0">
                          <a:latin typeface="Khmer OS Battambang" panose="02000500000000020004" pitchFamily="2" charset="0"/>
                          <a:cs typeface="Khmer OS Battambang" panose="02000500000000020004" pitchFamily="2" charset="0"/>
                        </a:rPr>
                        <a:t>កូនមានអាយុ១៨ខែ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600128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400" dirty="0">
                          <a:latin typeface="Khmer OS Battambang" panose="02000500000000020004" pitchFamily="2" charset="0"/>
                          <a:cs typeface="Khmer OS Battambang" panose="02000500000000020004" pitchFamily="2" charset="0"/>
                        </a:rPr>
                        <a:t>ការពិនិត្យក្រោយសម្រាលលើកទី១០</a:t>
                      </a:r>
                      <a:r>
                        <a:rPr lang="km-KH" sz="1400" baseline="0" dirty="0">
                          <a:latin typeface="Khmer OS Battambang" panose="02000500000000020004" pitchFamily="2" charset="0"/>
                          <a:cs typeface="Khmer OS Battambang" panose="02000500000000020004" pitchFamily="2" charset="0"/>
                        </a:rPr>
                        <a:t> (ពិនិត្យសុខភាពកូន)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m-KH" sz="1400" dirty="0">
                          <a:latin typeface="Khmer OS Battambang" panose="02000500000000020004" pitchFamily="2" charset="0"/>
                          <a:cs typeface="Khmer OS Battambang" panose="02000500000000020004" pitchFamily="2" charset="0"/>
                        </a:rPr>
                        <a:t>កូនមានអាយុ២៤ខែ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4736278"/>
                  </a:ext>
                </a:extLst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829" y="3499395"/>
            <a:ext cx="1889279" cy="2666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8231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m-KH" dirty="0">
                <a:latin typeface="Kh Battambang" panose="02000500000000020004" pitchFamily="2" charset="0"/>
                <a:cs typeface="Kh Battambang" panose="02000500000000020004" pitchFamily="2" charset="0"/>
              </a:rPr>
              <a:t>ការប្រាស្រ័យទាក់ទងល្អ</a:t>
            </a:r>
            <a:endParaRPr lang="en-US" dirty="0">
              <a:latin typeface="Kh Battambang" panose="02000500000000020004" pitchFamily="2" charset="0"/>
              <a:cs typeface="Kh Battambang" panose="02000500000000020004" pitchFamily="2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5270"/>
          <a:stretch/>
        </p:blipFill>
        <p:spPr>
          <a:xfrm>
            <a:off x="411782" y="1799500"/>
            <a:ext cx="5584070" cy="36869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b="16359"/>
          <a:stretch/>
        </p:blipFill>
        <p:spPr>
          <a:xfrm>
            <a:off x="6096001" y="1799500"/>
            <a:ext cx="5634445" cy="368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3751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457</TotalTime>
  <Words>761</Words>
  <Application>Microsoft Office PowerPoint</Application>
  <PresentationFormat>Ευρεία οθόνη</PresentationFormat>
  <Paragraphs>112</Paragraphs>
  <Slides>16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7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16</vt:i4>
      </vt:variant>
    </vt:vector>
  </HeadingPairs>
  <TitlesOfParts>
    <vt:vector size="24" baseType="lpstr">
      <vt:lpstr>Arial</vt:lpstr>
      <vt:lpstr>Calibri</vt:lpstr>
      <vt:lpstr>Calibri Light</vt:lpstr>
      <vt:lpstr>Kh Battambang</vt:lpstr>
      <vt:lpstr>Khmer Muol</vt:lpstr>
      <vt:lpstr>Khmer OS</vt:lpstr>
      <vt:lpstr>Khmer OS Battambang</vt:lpstr>
      <vt:lpstr>Office Theme</vt:lpstr>
      <vt:lpstr>តួនាទីនិងភារកិច្ចរបស់ឆ្មប ក្នុងប្រទេសកម្ពុជា</vt:lpstr>
      <vt:lpstr>មាតិកា(Content)</vt:lpstr>
      <vt:lpstr> 1.របាយការណ៍មរណៈភាពមាតាក្នុងប្រទេសកម្ពុជា </vt:lpstr>
      <vt:lpstr> 1.របាយការណ៍មរណៈភាពទារកក្នុងប្រទេសកម្ពុជា </vt:lpstr>
      <vt:lpstr> 1.របាយការណ៍មរណៈភាពមាតានិងទារក ក្នុងប្រទេសកម្ពុជា </vt:lpstr>
      <vt:lpstr>MCH Status </vt:lpstr>
      <vt:lpstr>2.តួនាទីនិងភារកិច្ចចំបងរបស់ឆ្មប</vt:lpstr>
      <vt:lpstr>ពេលវេលានៃកញ្ចប់សេវាថែទាំ1000ថ្ងៃ</vt:lpstr>
      <vt:lpstr>ការប្រាស្រ័យទាក់ទងល្អ</vt:lpstr>
      <vt:lpstr>ថែទាំផ្ទៃពោះមុនសម្រាល</vt:lpstr>
      <vt:lpstr>ថែទាំពេលឈឺពោះសម្រាល</vt:lpstr>
      <vt:lpstr>ជួយស្ត្រីពេលបំបៅកូន</vt:lpstr>
      <vt:lpstr>ពិគ្រោះពិភាក្សា ពីការរំលូតកូន</vt:lpstr>
      <vt:lpstr>3. BEmONC Signal Functions</vt:lpstr>
      <vt:lpstr>BEmONC Facilities</vt:lpstr>
      <vt:lpstr>Παρουσίαση του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ស្ថានភាពឆ្មបបច្ចុប្បន្ននៅប្រទេសកម្ពុជា</dc:title>
  <dc:creator>Windows User</dc:creator>
  <cp:lastModifiedBy>Chrysi Fanariotou</cp:lastModifiedBy>
  <cp:revision>46</cp:revision>
  <dcterms:created xsi:type="dcterms:W3CDTF">2022-09-15T14:59:14Z</dcterms:created>
  <dcterms:modified xsi:type="dcterms:W3CDTF">2023-04-11T09:57:00Z</dcterms:modified>
</cp:coreProperties>
</file>